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024" r:id="rId2"/>
    <p:sldId id="2017" r:id="rId3"/>
    <p:sldId id="2180" r:id="rId4"/>
    <p:sldId id="2032" r:id="rId5"/>
    <p:sldId id="2035" r:id="rId6"/>
    <p:sldId id="2184" r:id="rId7"/>
    <p:sldId id="2185" r:id="rId8"/>
    <p:sldId id="2174" r:id="rId9"/>
    <p:sldId id="2022" r:id="rId10"/>
    <p:sldId id="2023" r:id="rId11"/>
    <p:sldId id="2175" r:id="rId12"/>
    <p:sldId id="2019" r:id="rId13"/>
    <p:sldId id="2186" r:id="rId14"/>
    <p:sldId id="2033" r:id="rId15"/>
    <p:sldId id="2034" r:id="rId16"/>
    <p:sldId id="2187" r:id="rId17"/>
    <p:sldId id="2188" r:id="rId18"/>
    <p:sldId id="2189" r:id="rId19"/>
    <p:sldId id="2190" r:id="rId20"/>
    <p:sldId id="2191" r:id="rId21"/>
    <p:sldId id="2192" r:id="rId22"/>
    <p:sldId id="2193" r:id="rId23"/>
    <p:sldId id="2194" r:id="rId24"/>
    <p:sldId id="2176" r:id="rId25"/>
    <p:sldId id="2025" r:id="rId26"/>
    <p:sldId id="2198" r:id="rId27"/>
    <p:sldId id="2195" r:id="rId28"/>
    <p:sldId id="2026" r:id="rId29"/>
    <p:sldId id="2027" r:id="rId30"/>
    <p:sldId id="2196" r:id="rId31"/>
    <p:sldId id="2197" r:id="rId32"/>
    <p:sldId id="1692" r:id="rId3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B3838"/>
    <a:srgbClr val="92D3DF"/>
    <a:srgbClr val="53B9CD"/>
    <a:srgbClr val="50CFDA"/>
    <a:srgbClr val="DEE4FA"/>
    <a:srgbClr val="486AE5"/>
    <a:srgbClr val="24357A"/>
    <a:srgbClr val="F5EEF8"/>
    <a:srgbClr val="14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5067" autoAdjust="0"/>
  </p:normalViewPr>
  <p:slideViewPr>
    <p:cSldViewPr>
      <p:cViewPr varScale="1">
        <p:scale>
          <a:sx n="95" d="100"/>
          <a:sy n="95" d="100"/>
        </p:scale>
        <p:origin x="606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02-Feb-20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02-Feb-20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11961" y="4776467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2019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20" y="4776467"/>
            <a:ext cx="663952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5" r:id="rId7"/>
    <p:sldLayoutId id="2147483768" r:id="rId8"/>
    <p:sldLayoutId id="214748380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764" r:id="rId18"/>
    <p:sldLayoutId id="2147483793" r:id="rId19"/>
    <p:sldLayoutId id="2147483802" r:id="rId2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222.128.60.220:8992/F/-?func=cat-list&amp;CON_LNG=xng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1D1FC8-0403-4322-8746-2486C36769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8" y="2714222"/>
            <a:ext cx="8284764" cy="1081664"/>
          </a:xfrm>
        </p:spPr>
        <p:txBody>
          <a:bodyPr/>
          <a:lstStyle/>
          <a:p>
            <a:r>
              <a:rPr lang="en-US" dirty="0"/>
              <a:t>Chinese Classifications in Alma Analytics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7228A6-52E2-420D-B47C-54286B17B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708" y="4011909"/>
            <a:ext cx="6326909" cy="7195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</a:p>
        </p:txBody>
      </p:sp>
    </p:spTree>
    <p:extLst>
      <p:ext uri="{BB962C8B-B14F-4D97-AF65-F5344CB8AC3E}">
        <p14:creationId xmlns:p14="http://schemas.microsoft.com/office/powerpoint/2010/main" val="3129476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F19AC7A-BB3E-4FF1-BF29-DA211C833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68" y="1328646"/>
            <a:ext cx="7353498" cy="34522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71C5A6-8035-40DC-9469-F7EC44D17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795" y="662174"/>
            <a:ext cx="6276447" cy="5760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does the Chinese Classification field come from?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0B0833-38C2-46FE-AE32-FF781B8F2FA0}"/>
              </a:ext>
            </a:extLst>
          </p:cNvPr>
          <p:cNvSpPr/>
          <p:nvPr/>
        </p:nvSpPr>
        <p:spPr>
          <a:xfrm>
            <a:off x="3742931" y="738996"/>
            <a:ext cx="1512168" cy="4680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2A1F0C-842F-48C0-AB82-1DC55372E819}"/>
              </a:ext>
            </a:extLst>
          </p:cNvPr>
          <p:cNvSpPr/>
          <p:nvPr/>
        </p:nvSpPr>
        <p:spPr>
          <a:xfrm>
            <a:off x="1361783" y="3968240"/>
            <a:ext cx="1296144" cy="2675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A39038B-42C0-404E-A9F8-0C3C64DEBF05}"/>
              </a:ext>
            </a:extLst>
          </p:cNvPr>
          <p:cNvCxnSpPr>
            <a:cxnSpLocks/>
          </p:cNvCxnSpPr>
          <p:nvPr/>
        </p:nvCxnSpPr>
        <p:spPr>
          <a:xfrm flipH="1">
            <a:off x="2627786" y="4028528"/>
            <a:ext cx="61206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C310C77-4B1E-4B74-8E1E-C917C15EFA25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3239852" y="1207037"/>
            <a:ext cx="1259163" cy="282149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4F065D4-D5C4-4B3F-BBD8-3025A9487150}"/>
              </a:ext>
            </a:extLst>
          </p:cNvPr>
          <p:cNvSpPr txBox="1"/>
          <p:nvPr/>
        </p:nvSpPr>
        <p:spPr>
          <a:xfrm>
            <a:off x="683568" y="743986"/>
            <a:ext cx="167467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Alma Analytics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9A2043-4D47-4979-9DCB-87569BC3CAD0}"/>
              </a:ext>
            </a:extLst>
          </p:cNvPr>
          <p:cNvSpPr txBox="1"/>
          <p:nvPr/>
        </p:nvSpPr>
        <p:spPr>
          <a:xfrm>
            <a:off x="5657018" y="4095482"/>
            <a:ext cx="167467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CNMARC Record in Alma</a:t>
            </a:r>
          </a:p>
        </p:txBody>
      </p:sp>
    </p:spTree>
    <p:extLst>
      <p:ext uri="{BB962C8B-B14F-4D97-AF65-F5344CB8AC3E}">
        <p14:creationId xmlns:p14="http://schemas.microsoft.com/office/powerpoint/2010/main" val="35104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72" y="3319778"/>
            <a:ext cx="9036496" cy="1240583"/>
          </a:xfrm>
        </p:spPr>
        <p:txBody>
          <a:bodyPr/>
          <a:lstStyle/>
          <a:p>
            <a:pPr algn="ctr"/>
            <a:r>
              <a:rPr lang="en-US" sz="2400" dirty="0"/>
              <a:t>Where does the Chinese Classifications folder come from?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40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does the Chinese Classifications folder come from?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63A67F3-4DA4-460B-A7B2-B2E9584A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4"/>
            <a:ext cx="8856984" cy="119704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The subjects listed in the Chinese Classifications folder come from the official Chinese Library Classification (CLC) site at </a:t>
            </a:r>
            <a:r>
              <a:rPr lang="en-US" dirty="0">
                <a:hlinkClick r:id="rId2"/>
              </a:rPr>
              <a:t>http://222.128.60.220:8992/F/-?func=cat-list&amp;CON_LNG=xng</a:t>
            </a:r>
            <a:r>
              <a:rPr lang="en-US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3586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does the Chinese Classifications folder come from?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BC6915-EE9E-4D25-BB4D-ACEA0CFD7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971" y="765397"/>
            <a:ext cx="2990850" cy="39433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4AE9D1-EBB3-491F-9EE0-2FFF24F70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459" y="765397"/>
            <a:ext cx="2828925" cy="38290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F5B00C4-6AD2-4EC2-B3EC-7E1D6D53B29D}"/>
              </a:ext>
            </a:extLst>
          </p:cNvPr>
          <p:cNvSpPr/>
          <p:nvPr/>
        </p:nvSpPr>
        <p:spPr>
          <a:xfrm>
            <a:off x="773642" y="765397"/>
            <a:ext cx="2990850" cy="2221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C35A707-7159-4642-82D4-EB9E52669D81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3764492" y="876486"/>
            <a:ext cx="1379965" cy="2551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082F42B-2A90-4E9E-B5EF-CDDB93A2EA92}"/>
              </a:ext>
            </a:extLst>
          </p:cNvPr>
          <p:cNvSpPr/>
          <p:nvPr/>
        </p:nvSpPr>
        <p:spPr>
          <a:xfrm>
            <a:off x="5177786" y="728962"/>
            <a:ext cx="2828925" cy="32109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97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4E2846-1168-41ED-9C5F-04E0CFEA2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83" y="2879577"/>
            <a:ext cx="8353425" cy="1228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does the Chinese Classifications folder come from?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63A67F3-4DA4-460B-A7B2-B2E9584A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3"/>
            <a:ext cx="8856984" cy="2056383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The “Classification Code” field in the “Chinese Classifications” folder is based on the “Chinese Classification” field in the “Bibliographic Details” folder.</a:t>
            </a:r>
          </a:p>
          <a:p>
            <a:pPr lvl="0"/>
            <a:r>
              <a:rPr lang="en-US" sz="2400" dirty="0"/>
              <a:t>In some cases it is identical, and in some cases </a:t>
            </a:r>
            <a:r>
              <a:rPr lang="en-US" dirty="0"/>
              <a:t>it is truncated.</a:t>
            </a:r>
          </a:p>
          <a:p>
            <a:pPr lvl="0"/>
            <a:r>
              <a:rPr lang="en-US" sz="2400" dirty="0"/>
              <a:t>Below it is truncated from A841.24 to A841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F0B4562-8144-4E9F-AD9C-B283CB646B44}"/>
              </a:ext>
            </a:extLst>
          </p:cNvPr>
          <p:cNvCxnSpPr>
            <a:cxnSpLocks/>
          </p:cNvCxnSpPr>
          <p:nvPr/>
        </p:nvCxnSpPr>
        <p:spPr>
          <a:xfrm flipV="1">
            <a:off x="3812536" y="3939902"/>
            <a:ext cx="183400" cy="3640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4537C60-F614-489D-B5E3-70BDA3A89F29}"/>
              </a:ext>
            </a:extLst>
          </p:cNvPr>
          <p:cNvCxnSpPr>
            <a:cxnSpLocks/>
          </p:cNvCxnSpPr>
          <p:nvPr/>
        </p:nvCxnSpPr>
        <p:spPr>
          <a:xfrm flipV="1">
            <a:off x="4820648" y="3939902"/>
            <a:ext cx="183400" cy="3640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872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39AEC1-EC7C-4565-B9A6-310B3E726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742950"/>
            <a:ext cx="2695575" cy="3657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does the Chinese Classifications folder come from?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74D6CCCE-12E7-43E6-B0DE-EECB3471D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4"/>
            <a:ext cx="4536504" cy="324036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The reason it is truncated is because the official Chinese Library Classification (CLC) site does not have “A841.24”, but does have “A841”.</a:t>
            </a:r>
          </a:p>
          <a:p>
            <a:pPr lvl="0"/>
            <a:r>
              <a:rPr lang="en-US" dirty="0"/>
              <a:t>When the value after the decimal point does not exist then it is dropped. </a:t>
            </a:r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8BEFA0-7C92-4BCF-BE47-DB8FC8F2896C}"/>
              </a:ext>
            </a:extLst>
          </p:cNvPr>
          <p:cNvSpPr/>
          <p:nvPr/>
        </p:nvSpPr>
        <p:spPr>
          <a:xfrm>
            <a:off x="5364088" y="1635646"/>
            <a:ext cx="2448272" cy="2088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62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437CC4-89C4-49EF-BFE5-519B56AF3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297" y="1181349"/>
            <a:ext cx="3169902" cy="35256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does the Chinese Classifications folder come from?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74D6CCCE-12E7-43E6-B0DE-EECB3471D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4"/>
            <a:ext cx="8856984" cy="86409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For MMSID 99226012900121 the Chinese Classification is F842.6</a:t>
            </a:r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8BEFA0-7C92-4BCF-BE47-DB8FC8F2896C}"/>
              </a:ext>
            </a:extLst>
          </p:cNvPr>
          <p:cNvSpPr/>
          <p:nvPr/>
        </p:nvSpPr>
        <p:spPr>
          <a:xfrm>
            <a:off x="2870654" y="4454948"/>
            <a:ext cx="1197290" cy="2520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27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does the Chinese Classifications folder come from?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74D6CCCE-12E7-43E6-B0DE-EECB3471D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4"/>
            <a:ext cx="8856984" cy="86409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The classification code F842.6 is not truncated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2D3004-C6BE-4E9C-8D41-AA2AA00A8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5" y="2195512"/>
            <a:ext cx="4476750" cy="7524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0742E19-E50E-4FA3-B70C-2466E3DFA9F8}"/>
              </a:ext>
            </a:extLst>
          </p:cNvPr>
          <p:cNvCxnSpPr>
            <a:cxnSpLocks/>
          </p:cNvCxnSpPr>
          <p:nvPr/>
        </p:nvCxnSpPr>
        <p:spPr>
          <a:xfrm flipV="1">
            <a:off x="3563888" y="2787774"/>
            <a:ext cx="183400" cy="3640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6E3E198-29C4-4379-BE73-F298231663D2}"/>
              </a:ext>
            </a:extLst>
          </p:cNvPr>
          <p:cNvCxnSpPr>
            <a:cxnSpLocks/>
          </p:cNvCxnSpPr>
          <p:nvPr/>
        </p:nvCxnSpPr>
        <p:spPr>
          <a:xfrm flipV="1">
            <a:off x="4572000" y="2787774"/>
            <a:ext cx="183400" cy="3640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322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99EAFD-CCC1-41A2-BBCC-F8146B9B4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483" y="1581476"/>
            <a:ext cx="2867025" cy="29622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does the Chinese Classifications folder come from?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74D6CCCE-12E7-43E6-B0DE-EECB3471D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4"/>
            <a:ext cx="8856984" cy="86409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The reason it is not truncated is because F842.6 exists in the official Chinese Library Classification (CLC) site </a:t>
            </a:r>
            <a:endParaRPr lang="en-US" sz="2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0742E19-E50E-4FA3-B70C-2466E3DFA9F8}"/>
              </a:ext>
            </a:extLst>
          </p:cNvPr>
          <p:cNvCxnSpPr>
            <a:cxnSpLocks/>
          </p:cNvCxnSpPr>
          <p:nvPr/>
        </p:nvCxnSpPr>
        <p:spPr>
          <a:xfrm>
            <a:off x="3102483" y="2880583"/>
            <a:ext cx="57279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894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does the Chinese Classifications folder come from?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74D6CCCE-12E7-43E6-B0DE-EECB3471D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4"/>
            <a:ext cx="8856984" cy="187220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The values for the “groups” of the Chinese Classifications come from the corresponding values of the classification the official Chinese Library Classification (CLC) site.</a:t>
            </a:r>
          </a:p>
          <a:p>
            <a:pPr lvl="0"/>
            <a:r>
              <a:rPr lang="en-US" dirty="0"/>
              <a:t> For example here is a record with classification code “A841”.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56BBE9-4736-4666-9375-25FDD15DD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57803"/>
            <a:ext cx="9144000" cy="7660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74676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847B4D-31AA-48C3-A5B9-DADEC9A2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3619345"/>
          </a:xfrm>
        </p:spPr>
        <p:txBody>
          <a:bodyPr>
            <a:normAutofit/>
          </a:bodyPr>
          <a:lstStyle/>
          <a:p>
            <a:r>
              <a:rPr lang="en-US" sz="2000" dirty="0"/>
              <a:t>Introduction</a:t>
            </a:r>
          </a:p>
          <a:p>
            <a:r>
              <a:rPr lang="en-US" sz="2000" dirty="0"/>
              <a:t>Where does the Chinese Classification field come from?</a:t>
            </a:r>
          </a:p>
          <a:p>
            <a:r>
              <a:rPr lang="en-US" sz="2000" dirty="0"/>
              <a:t>Where does the Chinese Classifications folder come from?</a:t>
            </a:r>
          </a:p>
          <a:p>
            <a:r>
              <a:rPr lang="en-US" sz="2000" dirty="0"/>
              <a:t>Sample reports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20601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does the Chinese Classifications folder come from?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56BBE9-4736-4666-9375-25FDD15DD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81882"/>
            <a:ext cx="9144000" cy="766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9CB35F-8DAC-4930-99B4-20B50328B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555526"/>
            <a:ext cx="3552825" cy="29622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B3E63F0-C15B-481F-AE80-D38AB7366445}"/>
              </a:ext>
            </a:extLst>
          </p:cNvPr>
          <p:cNvSpPr/>
          <p:nvPr/>
        </p:nvSpPr>
        <p:spPr>
          <a:xfrm>
            <a:off x="2627784" y="555526"/>
            <a:ext cx="295232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37545D-D9C7-4994-8A70-9D392B4BF6F7}"/>
              </a:ext>
            </a:extLst>
          </p:cNvPr>
          <p:cNvSpPr/>
          <p:nvPr/>
        </p:nvSpPr>
        <p:spPr>
          <a:xfrm>
            <a:off x="3563888" y="3867894"/>
            <a:ext cx="1224136" cy="6800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D2CEFF-76B1-4435-92DB-6A91D7F8485B}"/>
              </a:ext>
            </a:extLst>
          </p:cNvPr>
          <p:cNvSpPr/>
          <p:nvPr/>
        </p:nvSpPr>
        <p:spPr>
          <a:xfrm>
            <a:off x="2771800" y="2283718"/>
            <a:ext cx="3240360" cy="36004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64E64F-7C6A-4DD1-BFFB-4CD49400018E}"/>
              </a:ext>
            </a:extLst>
          </p:cNvPr>
          <p:cNvSpPr/>
          <p:nvPr/>
        </p:nvSpPr>
        <p:spPr>
          <a:xfrm>
            <a:off x="4801774" y="3879601"/>
            <a:ext cx="1944216" cy="66835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2C6CF2-E20B-40DE-8D73-2BA009F57104}"/>
              </a:ext>
            </a:extLst>
          </p:cNvPr>
          <p:cNvSpPr/>
          <p:nvPr/>
        </p:nvSpPr>
        <p:spPr>
          <a:xfrm>
            <a:off x="2915816" y="3168439"/>
            <a:ext cx="2664296" cy="14401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E8F170-68BA-4348-808B-97EAE7CC3257}"/>
              </a:ext>
            </a:extLst>
          </p:cNvPr>
          <p:cNvSpPr/>
          <p:nvPr/>
        </p:nvSpPr>
        <p:spPr>
          <a:xfrm>
            <a:off x="6804247" y="3879723"/>
            <a:ext cx="1140747" cy="66823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3335E5-8661-436A-9380-E5AC399CA3CA}"/>
              </a:ext>
            </a:extLst>
          </p:cNvPr>
          <p:cNvSpPr/>
          <p:nvPr/>
        </p:nvSpPr>
        <p:spPr>
          <a:xfrm>
            <a:off x="3026966" y="3350088"/>
            <a:ext cx="2664296" cy="1440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E45FBD-1137-4041-B78A-505B982475E8}"/>
              </a:ext>
            </a:extLst>
          </p:cNvPr>
          <p:cNvSpPr/>
          <p:nvPr/>
        </p:nvSpPr>
        <p:spPr>
          <a:xfrm>
            <a:off x="7983876" y="3867894"/>
            <a:ext cx="1115616" cy="6682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07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does the Chinese Classifications folder come from?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74D6CCCE-12E7-43E6-B0DE-EECB3471D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4"/>
            <a:ext cx="8856984" cy="187220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The values for the “groups” of the Chinese Classifications come from the corresponding values of the classification the official Chinese Library Classification (CLC) site.</a:t>
            </a:r>
          </a:p>
          <a:p>
            <a:pPr lvl="0"/>
            <a:r>
              <a:rPr lang="en-US" dirty="0"/>
              <a:t> For example here is a record with classification code “F842.6”.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98D450-31AB-43BD-95B3-B0EBF95B9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69838"/>
            <a:ext cx="9144000" cy="5100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95034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AEEA4DE-BA14-4E85-8BC3-02B8805FC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117" y="531076"/>
            <a:ext cx="2753766" cy="352262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4D51F3-35D1-4B17-A891-77E16314A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21966"/>
            <a:ext cx="9144000" cy="51002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does the Chinese Classifications folder come from?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3E63F0-C15B-481F-AE80-D38AB7366445}"/>
              </a:ext>
            </a:extLst>
          </p:cNvPr>
          <p:cNvSpPr/>
          <p:nvPr/>
        </p:nvSpPr>
        <p:spPr>
          <a:xfrm>
            <a:off x="3195117" y="538467"/>
            <a:ext cx="800819" cy="1456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37545D-D9C7-4994-8A70-9D392B4BF6F7}"/>
              </a:ext>
            </a:extLst>
          </p:cNvPr>
          <p:cNvSpPr/>
          <p:nvPr/>
        </p:nvSpPr>
        <p:spPr>
          <a:xfrm>
            <a:off x="3796920" y="4344450"/>
            <a:ext cx="936104" cy="3475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D2CEFF-76B1-4435-92DB-6A91D7F8485B}"/>
              </a:ext>
            </a:extLst>
          </p:cNvPr>
          <p:cNvSpPr/>
          <p:nvPr/>
        </p:nvSpPr>
        <p:spPr>
          <a:xfrm>
            <a:off x="3289606" y="2283718"/>
            <a:ext cx="2592288" cy="14401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64E64F-7C6A-4DD1-BFFB-4CD49400018E}"/>
              </a:ext>
            </a:extLst>
          </p:cNvPr>
          <p:cNvSpPr/>
          <p:nvPr/>
        </p:nvSpPr>
        <p:spPr>
          <a:xfrm>
            <a:off x="4760524" y="4344449"/>
            <a:ext cx="830967" cy="36082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2C6CF2-E20B-40DE-8D73-2BA009F57104}"/>
              </a:ext>
            </a:extLst>
          </p:cNvPr>
          <p:cNvSpPr/>
          <p:nvPr/>
        </p:nvSpPr>
        <p:spPr>
          <a:xfrm>
            <a:off x="3365231" y="2866285"/>
            <a:ext cx="936986" cy="14401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E8F170-68BA-4348-808B-97EAE7CC3257}"/>
              </a:ext>
            </a:extLst>
          </p:cNvPr>
          <p:cNvSpPr/>
          <p:nvPr/>
        </p:nvSpPr>
        <p:spPr>
          <a:xfrm>
            <a:off x="5589699" y="4337111"/>
            <a:ext cx="936104" cy="36082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3335E5-8661-436A-9380-E5AC399CA3CA}"/>
              </a:ext>
            </a:extLst>
          </p:cNvPr>
          <p:cNvSpPr/>
          <p:nvPr/>
        </p:nvSpPr>
        <p:spPr>
          <a:xfrm>
            <a:off x="3487604" y="3291830"/>
            <a:ext cx="1516444" cy="15702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E45FBD-1137-4041-B78A-505B982475E8}"/>
              </a:ext>
            </a:extLst>
          </p:cNvPr>
          <p:cNvSpPr/>
          <p:nvPr/>
        </p:nvSpPr>
        <p:spPr>
          <a:xfrm>
            <a:off x="6516216" y="4329773"/>
            <a:ext cx="1286557" cy="362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E2A19E-59A5-4FAD-97F8-4AD198039634}"/>
              </a:ext>
            </a:extLst>
          </p:cNvPr>
          <p:cNvSpPr/>
          <p:nvPr/>
        </p:nvSpPr>
        <p:spPr>
          <a:xfrm>
            <a:off x="7821947" y="4334317"/>
            <a:ext cx="1286557" cy="3622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8A4EE8-FF51-44A8-8DCF-9A2F809A1CBA}"/>
              </a:ext>
            </a:extLst>
          </p:cNvPr>
          <p:cNvSpPr/>
          <p:nvPr/>
        </p:nvSpPr>
        <p:spPr>
          <a:xfrm>
            <a:off x="3681254" y="3882388"/>
            <a:ext cx="1516444" cy="15702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34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does the Chinese Classifications folder come from?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74D6CCCE-12E7-43E6-B0DE-EECB3471D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4"/>
            <a:ext cx="8856984" cy="187220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Here are both examples with the Chinese Classification in Chinese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1C73DB-6652-4453-8827-8FFA4EDAD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0769"/>
            <a:ext cx="9144000" cy="74723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511A81-CB5F-4351-8F61-B6A9752C1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2134838"/>
            <a:ext cx="1699059" cy="257433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5A7E65B-C7DA-4BBC-A0F9-E5FC84BA06D5}"/>
              </a:ext>
            </a:extLst>
          </p:cNvPr>
          <p:cNvSpPr/>
          <p:nvPr/>
        </p:nvSpPr>
        <p:spPr>
          <a:xfrm>
            <a:off x="4102319" y="2571750"/>
            <a:ext cx="1224136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60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72" y="3319778"/>
            <a:ext cx="9036496" cy="1240583"/>
          </a:xfrm>
        </p:spPr>
        <p:txBody>
          <a:bodyPr/>
          <a:lstStyle/>
          <a:p>
            <a:pPr algn="ctr"/>
            <a:r>
              <a:rPr lang="en-US" sz="2400" dirty="0"/>
              <a:t>Sample reports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184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 reports – number of loans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63A67F3-4DA4-460B-A7B2-B2E9584A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4"/>
            <a:ext cx="8856984" cy="792088"/>
          </a:xfrm>
        </p:spPr>
        <p:txBody>
          <a:bodyPr>
            <a:noAutofit/>
          </a:bodyPr>
          <a:lstStyle/>
          <a:p>
            <a:r>
              <a:rPr lang="en-US" sz="2000" dirty="0"/>
              <a:t>Here we can see the top ten Chinese Classifications for number of loans.  In this way we know what topics are being most used in the repository.</a:t>
            </a:r>
          </a:p>
          <a:p>
            <a:pPr lvl="0"/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EE46A3-BD46-4272-B6EE-18FA5E02A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5" y="1588368"/>
            <a:ext cx="5086350" cy="249555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085907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 reports – number of loans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63A67F3-4DA4-460B-A7B2-B2E9584A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4"/>
            <a:ext cx="8856984" cy="792088"/>
          </a:xfrm>
        </p:spPr>
        <p:txBody>
          <a:bodyPr>
            <a:noAutofit/>
          </a:bodyPr>
          <a:lstStyle/>
          <a:p>
            <a:r>
              <a:rPr lang="en-US" sz="2000" dirty="0"/>
              <a:t>Here is the same data in a bar graph</a:t>
            </a:r>
          </a:p>
          <a:p>
            <a:pPr lvl="0"/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A5C155-FB90-4C0A-95BF-B3C077451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5" y="1352525"/>
            <a:ext cx="5810250" cy="30194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06045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 reports – number of loans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63A67F3-4DA4-460B-A7B2-B2E9584A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4"/>
            <a:ext cx="8856984" cy="792088"/>
          </a:xfrm>
        </p:spPr>
        <p:txBody>
          <a:bodyPr>
            <a:noAutofit/>
          </a:bodyPr>
          <a:lstStyle/>
          <a:p>
            <a:r>
              <a:rPr lang="en-US" sz="2000" dirty="0"/>
              <a:t>Here is how the report was made.</a:t>
            </a:r>
          </a:p>
          <a:p>
            <a:pPr lvl="0"/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2C7B60-9BF6-40DB-B792-B4171EE0A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218141"/>
            <a:ext cx="7743825" cy="30765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42744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 reports – number of items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63A67F3-4DA4-460B-A7B2-B2E9584A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4"/>
            <a:ext cx="8856984" cy="792088"/>
          </a:xfrm>
        </p:spPr>
        <p:txBody>
          <a:bodyPr>
            <a:noAutofit/>
          </a:bodyPr>
          <a:lstStyle/>
          <a:p>
            <a:r>
              <a:rPr lang="en-US" sz="1800" dirty="0"/>
              <a:t>Here we can see the number of items according to the Chinese Classifications.    In this way we know we quickly get an overall picture of the makeup of the repository.</a:t>
            </a:r>
          </a:p>
          <a:p>
            <a:pPr lvl="0"/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5BC3C9-6202-49EF-82F6-AE587DBE3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227" y="1275606"/>
            <a:ext cx="4315546" cy="346670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177050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 reports – number of items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63A67F3-4DA4-460B-A7B2-B2E9584A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4"/>
            <a:ext cx="8856984" cy="432048"/>
          </a:xfrm>
        </p:spPr>
        <p:txBody>
          <a:bodyPr>
            <a:noAutofit/>
          </a:bodyPr>
          <a:lstStyle/>
          <a:p>
            <a:r>
              <a:rPr lang="en-US" sz="2000" dirty="0"/>
              <a:t>Here is how the report was made</a:t>
            </a:r>
          </a:p>
          <a:p>
            <a:pPr lvl="0"/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482E27-F031-4D21-B4B3-18FD44EFF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" y="1384151"/>
            <a:ext cx="6848475" cy="277177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097410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72" y="3319778"/>
            <a:ext cx="9036496" cy="1240583"/>
          </a:xfrm>
        </p:spPr>
        <p:txBody>
          <a:bodyPr/>
          <a:lstStyle/>
          <a:p>
            <a:pPr algn="ctr"/>
            <a:r>
              <a:rPr lang="en-US" sz="2400" dirty="0"/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8995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 reports – Transaction expenditure amount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63A67F3-4DA4-460B-A7B2-B2E9584A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4"/>
            <a:ext cx="8856984" cy="792088"/>
          </a:xfrm>
        </p:spPr>
        <p:txBody>
          <a:bodyPr>
            <a:noAutofit/>
          </a:bodyPr>
          <a:lstStyle/>
          <a:p>
            <a:r>
              <a:rPr lang="en-US" sz="1800" dirty="0"/>
              <a:t>Here we can see the number of items according to the Chinese Classifications.    In this way we know we quickly get an overall picture of how funds are being used.</a:t>
            </a:r>
          </a:p>
          <a:p>
            <a:pPr lvl="0"/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E99D07-B0BD-4DA5-9121-486879816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223091"/>
            <a:ext cx="4330997" cy="3588948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972954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 reports – Transaction expenditure amount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63A67F3-4DA4-460B-A7B2-B2E9584A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4"/>
            <a:ext cx="8856984" cy="432048"/>
          </a:xfrm>
        </p:spPr>
        <p:txBody>
          <a:bodyPr>
            <a:noAutofit/>
          </a:bodyPr>
          <a:lstStyle/>
          <a:p>
            <a:r>
              <a:rPr lang="en-US" sz="2000" dirty="0"/>
              <a:t>Here is how the report was made</a:t>
            </a:r>
          </a:p>
          <a:p>
            <a:pPr lvl="0"/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29E56C-3D1D-4F31-9D31-7B4C9E55F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1176883"/>
            <a:ext cx="8562975" cy="326707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6276360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F1CF9F51-E8ED-42BC-8F85-8B25B03829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Yoel.Kortick@exlibrisgroup.com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90602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847B4D-31AA-48C3-A5B9-DADEC9A2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3619345"/>
          </a:xfrm>
        </p:spPr>
        <p:txBody>
          <a:bodyPr>
            <a:normAutofit/>
          </a:bodyPr>
          <a:lstStyle/>
          <a:p>
            <a:r>
              <a:rPr lang="en-US" dirty="0"/>
              <a:t>In this presentation we will show how it is possible to use the Chinese Classifications to report on various activities via Alma Analytics.</a:t>
            </a:r>
          </a:p>
          <a:p>
            <a:r>
              <a:rPr lang="en-US" dirty="0"/>
              <a:t>The Chinese Classifications are represented in Alma Analytics in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“Chinese Classification” field in the shared “Bibliographic Details” folder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The </a:t>
            </a:r>
            <a:r>
              <a:rPr lang="en-US" dirty="0"/>
              <a:t>“Chinese Classifications” folder in the shared “Other Classifications” folder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850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D3A78A-D553-478E-BA70-094DF2479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646479"/>
            <a:ext cx="2600325" cy="3962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254090-1E1F-4BF6-9F83-2A51BB0D7B1D}"/>
              </a:ext>
            </a:extLst>
          </p:cNvPr>
          <p:cNvSpPr/>
          <p:nvPr/>
        </p:nvSpPr>
        <p:spPr>
          <a:xfrm>
            <a:off x="6111668" y="2450565"/>
            <a:ext cx="136815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FFA3AAE7-1E78-4F74-83F4-A837EA6B0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5"/>
            <a:ext cx="5454100" cy="3619345"/>
          </a:xfrm>
        </p:spPr>
        <p:txBody>
          <a:bodyPr>
            <a:normAutofit/>
          </a:bodyPr>
          <a:lstStyle/>
          <a:p>
            <a:r>
              <a:rPr lang="en-US" dirty="0"/>
              <a:t>The “Chinese Classification” field in the shared “Bibliographic Details” folder</a:t>
            </a:r>
          </a:p>
        </p:txBody>
      </p:sp>
    </p:spTree>
    <p:extLst>
      <p:ext uri="{BB962C8B-B14F-4D97-AF65-F5344CB8AC3E}">
        <p14:creationId xmlns:p14="http://schemas.microsoft.com/office/powerpoint/2010/main" val="1197717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D032FF-C27E-44A7-A897-117299CC7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755547"/>
            <a:ext cx="2163316" cy="39388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9D1654A-916F-4A8C-BF99-9243706FDC40}"/>
              </a:ext>
            </a:extLst>
          </p:cNvPr>
          <p:cNvSpPr/>
          <p:nvPr/>
        </p:nvSpPr>
        <p:spPr>
          <a:xfrm>
            <a:off x="5796136" y="1419622"/>
            <a:ext cx="1584176" cy="26642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D65F343F-E00F-4A80-96FC-6E28DE9F4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5" y="752605"/>
            <a:ext cx="5018976" cy="3619345"/>
          </a:xfrm>
        </p:spPr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dirty="0"/>
              <a:t>“Chinese Classifications” folder in the shared “Other Classifications” folder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41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847B4D-31AA-48C3-A5B9-DADEC9A2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3619345"/>
          </a:xfrm>
        </p:spPr>
        <p:txBody>
          <a:bodyPr>
            <a:normAutofit/>
          </a:bodyPr>
          <a:lstStyle/>
          <a:p>
            <a:r>
              <a:rPr lang="en-US" dirty="0"/>
              <a:t>Like the other “Classifications” in Alma Analytics, such as LC Classifications and Dewey Classifications, the Chinese Classifications can be used to gain an in depth understanding of the institutional repository.</a:t>
            </a:r>
          </a:p>
          <a:p>
            <a:r>
              <a:rPr lang="en-US" dirty="0"/>
              <a:t>For example:</a:t>
            </a:r>
          </a:p>
          <a:p>
            <a:pPr lvl="1"/>
            <a:r>
              <a:rPr lang="en-US" dirty="0"/>
              <a:t>Which subjects are most used (have the most loans)?</a:t>
            </a:r>
          </a:p>
          <a:p>
            <a:pPr lvl="1"/>
            <a:r>
              <a:rPr lang="en-US" dirty="0"/>
              <a:t>From which vendors have which subjects been purchased?</a:t>
            </a:r>
          </a:p>
          <a:p>
            <a:pPr lvl="1"/>
            <a:r>
              <a:rPr lang="en-US" dirty="0"/>
              <a:t>How do the repository content subjects compare to the institutional faculty areas? (are there faculties under-represented in the collection?)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760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72" y="3319778"/>
            <a:ext cx="9036496" cy="1240583"/>
          </a:xfrm>
        </p:spPr>
        <p:txBody>
          <a:bodyPr/>
          <a:lstStyle/>
          <a:p>
            <a:pPr algn="ctr"/>
            <a:r>
              <a:rPr lang="en-US" sz="2400" dirty="0"/>
              <a:t>Where does the Chinese Classification field come from?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8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does the Chinese Classification field come from?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847B4D-31AA-48C3-A5B9-DADEC9A2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3619345"/>
          </a:xfrm>
        </p:spPr>
        <p:txBody>
          <a:bodyPr>
            <a:normAutofit/>
          </a:bodyPr>
          <a:lstStyle/>
          <a:p>
            <a:r>
              <a:rPr lang="en-US" sz="2000" dirty="0"/>
              <a:t>We are referring here to the “Chinese Classification” field in the shared “Bibliographic Details” folder</a:t>
            </a:r>
          </a:p>
          <a:p>
            <a:r>
              <a:rPr lang="en-US" sz="2000" dirty="0"/>
              <a:t>If record is CNMARC the Chinese Classification comes from 690.a</a:t>
            </a:r>
          </a:p>
          <a:p>
            <a:r>
              <a:rPr lang="en-US" sz="2000" dirty="0"/>
              <a:t>If record is MARC 21 the Chinese Classification comes form 090.a and 093.a  </a:t>
            </a:r>
          </a:p>
          <a:p>
            <a:r>
              <a:rPr lang="en-US" sz="2000" dirty="0"/>
              <a:t>If record is UNIMARC or KORMARC then there is no Chinese Classification</a:t>
            </a:r>
            <a:endParaRPr lang="en-US" sz="1600" dirty="0"/>
          </a:p>
        </p:txBody>
      </p:sp>
      <p:pic>
        <p:nvPicPr>
          <p:cNvPr id="1025" name="Picture 1" descr="Korea and the knowledge-based economy : making the transition.">
            <a:extLst>
              <a:ext uri="{FF2B5EF4-FFF2-40B4-BE49-F238E27FC236}">
                <a16:creationId xmlns:a16="http://schemas.microsoft.com/office/drawing/2014/main" id="{30A33F75-DFF0-4292-B34B-118688F5E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19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Korea and the knowledge-based economy : making the transition.">
            <a:extLst>
              <a:ext uri="{FF2B5EF4-FFF2-40B4-BE49-F238E27FC236}">
                <a16:creationId xmlns:a16="http://schemas.microsoft.com/office/drawing/2014/main" id="{249403A2-A65F-4CA7-A2AF-EE0DF1E9D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19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934151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8242</TotalTime>
  <Words>879</Words>
  <Application>Microsoft Office PowerPoint</Application>
  <PresentationFormat>On-screen Show (16:9)</PresentationFormat>
  <Paragraphs>108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IGeLU_2016_16X9 (1)</vt:lpstr>
      <vt:lpstr>Chinese Classifications in Alma Analytics</vt:lpstr>
      <vt:lpstr>PowerPoint Presentation</vt:lpstr>
      <vt:lpstr>Introduction</vt:lpstr>
      <vt:lpstr>Introduction</vt:lpstr>
      <vt:lpstr>Introduction</vt:lpstr>
      <vt:lpstr>Introduction</vt:lpstr>
      <vt:lpstr>Introduction</vt:lpstr>
      <vt:lpstr>Where does the Chinese Classification field come from?</vt:lpstr>
      <vt:lpstr>Where does the Chinese Classification field come from?</vt:lpstr>
      <vt:lpstr>Where does the Chinese Classification field come from?</vt:lpstr>
      <vt:lpstr>Where does the Chinese Classifications folder come from?</vt:lpstr>
      <vt:lpstr>Where does the Chinese Classifications folder come from?</vt:lpstr>
      <vt:lpstr>Where does the Chinese Classifications folder come from?</vt:lpstr>
      <vt:lpstr>Where does the Chinese Classifications folder come from?</vt:lpstr>
      <vt:lpstr>Where does the Chinese Classifications folder come from?</vt:lpstr>
      <vt:lpstr>Where does the Chinese Classifications folder come from?</vt:lpstr>
      <vt:lpstr>Where does the Chinese Classifications folder come from?</vt:lpstr>
      <vt:lpstr>Where does the Chinese Classifications folder come from?</vt:lpstr>
      <vt:lpstr>Where does the Chinese Classifications folder come from?</vt:lpstr>
      <vt:lpstr>Where does the Chinese Classifications folder come from?</vt:lpstr>
      <vt:lpstr>Where does the Chinese Classifications folder come from?</vt:lpstr>
      <vt:lpstr>Where does the Chinese Classifications folder come from?</vt:lpstr>
      <vt:lpstr>Where does the Chinese Classifications folder come from?</vt:lpstr>
      <vt:lpstr>Sample reports</vt:lpstr>
      <vt:lpstr>Sample reports – number of loans</vt:lpstr>
      <vt:lpstr>Sample reports – number of loans</vt:lpstr>
      <vt:lpstr>Sample reports – number of loans</vt:lpstr>
      <vt:lpstr>Sample reports – number of items</vt:lpstr>
      <vt:lpstr>Sample reports – number of items</vt:lpstr>
      <vt:lpstr>Sample reports – Transaction expenditure amount</vt:lpstr>
      <vt:lpstr>Sample reports – Transaction expenditure amount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591</cp:revision>
  <dcterms:created xsi:type="dcterms:W3CDTF">2017-01-02T15:10:30Z</dcterms:created>
  <dcterms:modified xsi:type="dcterms:W3CDTF">2020-02-02T16:12:49Z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